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D5247-E148-471B-9860-7315A598F67B}" type="datetimeFigureOut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261F-376F-4F05-9366-D7E46EDC29E2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148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D5247-E148-471B-9860-7315A598F67B}" type="datetimeFigureOut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261F-376F-4F05-9366-D7E46EDC29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99688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D5247-E148-471B-9860-7315A598F67B}" type="datetimeFigureOut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261F-376F-4F05-9366-D7E46EDC29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201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D5247-E148-471B-9860-7315A598F67B}" type="datetimeFigureOut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261F-376F-4F05-9366-D7E46EDC29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236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D5247-E148-471B-9860-7315A598F67B}" type="datetimeFigureOut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261F-376F-4F05-9366-D7E46EDC29E2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398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D5247-E148-471B-9860-7315A598F67B}" type="datetimeFigureOut">
              <a:rPr lang="tr-TR" smtClean="0"/>
              <a:t>11.07.2021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261F-376F-4F05-9366-D7E46EDC29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5766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D5247-E148-471B-9860-7315A598F67B}" type="datetimeFigureOut">
              <a:rPr lang="tr-TR" smtClean="0"/>
              <a:t>11.07.2021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261F-376F-4F05-9366-D7E46EDC29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1481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D5247-E148-471B-9860-7315A598F67B}" type="datetimeFigureOut">
              <a:rPr lang="tr-TR" smtClean="0"/>
              <a:t>11.07.2021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261F-376F-4F05-9366-D7E46EDC29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2743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D5247-E148-471B-9860-7315A598F67B}" type="datetimeFigureOut">
              <a:rPr lang="tr-TR" smtClean="0"/>
              <a:t>11.07.2021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261F-376F-4F05-9366-D7E46EDC29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70471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00D5247-E148-471B-9860-7315A598F67B}" type="datetimeFigureOut">
              <a:rPr lang="tr-TR" smtClean="0"/>
              <a:t>11.07.2021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E0261F-376F-4F05-9366-D7E46EDC29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7792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D5247-E148-471B-9860-7315A598F67B}" type="datetimeFigureOut">
              <a:rPr lang="tr-TR" smtClean="0"/>
              <a:t>11.07.2021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261F-376F-4F05-9366-D7E46EDC29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2283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00D5247-E148-471B-9860-7315A598F67B}" type="datetimeFigureOut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5E0261F-376F-4F05-9366-D7E46EDC29E2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249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566E-99BD-4DA9-A50C-486D4DF66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Schematic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6903E-0EDC-46F3-9813-D96BB3044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Altium Designer has been used!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No galvanic isolation is needed!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Some extra components are used which are not discussed in component selection part!</a:t>
            </a:r>
          </a:p>
        </p:txBody>
      </p:sp>
    </p:spTree>
    <p:extLst>
      <p:ext uri="{BB962C8B-B14F-4D97-AF65-F5344CB8AC3E}">
        <p14:creationId xmlns:p14="http://schemas.microsoft.com/office/powerpoint/2010/main" val="214286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36A7-D923-4CE4-9BA3-6F301983D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2D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E3E49-7CF6-4CD7-AFEA-70D09F27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065563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According to IPC2221B, 4.7mm isolation is capable up to 940V in bare PCB and 1750V in coated PCB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We have designed for coated PCB!</a:t>
            </a: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B25B24C-6476-4B18-806A-3C7255053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50" y="2027442"/>
            <a:ext cx="68008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1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34900-454B-4871-BEC6-4569466B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2D Design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9DB7112-D2F1-441A-955B-F7ADD9954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018" y="1864051"/>
            <a:ext cx="7211964" cy="429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71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868F-D495-4632-AD1B-0147ED9E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2D Design</a:t>
            </a:r>
          </a:p>
        </p:txBody>
      </p:sp>
      <p:pic>
        <p:nvPicPr>
          <p:cNvPr id="5" name="Picture 4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E4BF9A39-5EE1-4AC4-89D2-84ED64B2A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1846604"/>
            <a:ext cx="66484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4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7668D-F845-4B91-812D-C1B1C425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2D Design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E52B00D-AA5F-4EA5-9151-0154246D9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267" y="1954896"/>
            <a:ext cx="7370425" cy="424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4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001A3-5EFF-4561-9FEF-8616C36C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2D Design</a:t>
            </a:r>
          </a:p>
        </p:txBody>
      </p:sp>
      <p:pic>
        <p:nvPicPr>
          <p:cNvPr id="5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1BF373DD-ECBA-4C0F-9795-42867103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12" y="2214855"/>
            <a:ext cx="66579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03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DC25-9CF7-4080-97EF-B6610D16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2D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A9658-2CCE-4E76-AC6A-082447178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6576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Dimensions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/>
              <a:t>33mm x 54.6mm</a:t>
            </a: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04E46A0-8521-45E6-B999-1E9D87063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574" y="1985751"/>
            <a:ext cx="6629326" cy="418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71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F91EC-27BE-4366-9B65-AF8AF678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6216B-077A-4131-847E-7F11D12BF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20624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3D Models are placed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Compact and Industrial Product!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Top Layer</a:t>
            </a: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2EAD592-E24D-44F1-93A0-2E0B457E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845734"/>
            <a:ext cx="6924713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7C113-6E54-427C-BD25-9064B2FF8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958D4-1A77-4E93-8440-3263752C2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2630658" cy="4023360"/>
          </a:xfrm>
        </p:spPr>
        <p:txBody>
          <a:bodyPr/>
          <a:lstStyle/>
          <a:p>
            <a:r>
              <a:rPr lang="tr-TR" dirty="0"/>
              <a:t>Bottom Layer:</a:t>
            </a:r>
          </a:p>
        </p:txBody>
      </p:sp>
      <p:pic>
        <p:nvPicPr>
          <p:cNvPr id="5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DE56051-7749-48F8-A7EC-743AD8587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683" y="1845734"/>
            <a:ext cx="6759820" cy="424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63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89094-EABD-46AF-87D4-F38A1B079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81931-7A4E-49B0-91A5-17595D211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927274" cy="4023360"/>
          </a:xfrm>
        </p:spPr>
        <p:txBody>
          <a:bodyPr/>
          <a:lstStyle/>
          <a:p>
            <a:r>
              <a:rPr lang="tr-TR" dirty="0"/>
              <a:t>Side View</a:t>
            </a:r>
            <a:r>
              <a:rPr lang="tr-TR" sz="2400" dirty="0"/>
              <a:t>:</a:t>
            </a:r>
            <a:endParaRPr lang="tr-TR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81332B-2F8A-411D-BAB9-E46964E2B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366" y="1845734"/>
            <a:ext cx="6895953" cy="425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49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7EB3-BB61-41AC-8604-67A7749DF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3D Design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E02BF5A-720E-4770-BE86-8D4E7ED92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941195"/>
            <a:ext cx="67056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84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28C2-3F2F-41CF-9AA9-7E2F7EE0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Schematic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59E46-7A12-4853-A8F9-3C326ABC8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/>
              <a:t>IntVCC Pin: </a:t>
            </a:r>
            <a:r>
              <a:rPr lang="tr-TR" dirty="0"/>
              <a:t>To maintain internal VCC, datasheet recommends minimum 2.2uF ceramic capacitor. 4.7uF capacitor is used.</a:t>
            </a:r>
          </a:p>
          <a:p>
            <a:r>
              <a:rPr lang="tr-TR" b="1" dirty="0"/>
              <a:t>Bias Pin: </a:t>
            </a:r>
            <a:r>
              <a:rPr lang="tr-TR" dirty="0"/>
              <a:t>This pin takes internal supply from output, 4.7uF ceramic capacitor is recommended.</a:t>
            </a:r>
          </a:p>
          <a:p>
            <a:r>
              <a:rPr lang="tr-TR" b="1" dirty="0"/>
              <a:t>Smode Pin: </a:t>
            </a:r>
            <a:r>
              <a:rPr lang="tr-TR" dirty="0"/>
              <a:t>For standby operation, grounded for normal operation.</a:t>
            </a:r>
          </a:p>
          <a:p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153974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9CC66-A525-49BE-AF8B-B66A48C4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3D Design</a:t>
            </a:r>
          </a:p>
        </p:txBody>
      </p:sp>
      <p:pic>
        <p:nvPicPr>
          <p:cNvPr id="5" name="Picture 4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5FF7EFB8-E7C8-40F3-ACAD-58E892F80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218" y="1904178"/>
            <a:ext cx="6769564" cy="432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79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3491-3C75-4D09-BAFF-66AEF0F0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C0F37-E4DA-4292-93BA-85A0D993A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PCB Material Selection: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18um Base Copper + 18um Plating Thickness (1 oz Copper)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FR-4 Material (low conduction loss compared to Aluminum)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/>
              <a:t>1.6mm Card Thickness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4811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16639-A3BF-4C1A-BB56-77EFF9BEC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FEBEE-1859-4E24-9777-5758CB92C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Dimesions: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/>
              <a:t>Top Layer Highest Component: 20.25mm (Transformer)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/>
              <a:t>Bottom Layer Highest Component: 3.2mm (Output Diode)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/>
              <a:t>Card Thickness: 1.6mm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b="1" dirty="0"/>
              <a:t>Total: 23.05mm z-axis </a:t>
            </a:r>
            <a:r>
              <a:rPr lang="tr-TR" b="1" dirty="0">
                <a:sym typeface="Wingdings" panose="05000000000000000000" pitchFamily="2" charset="2"/>
              </a:rPr>
              <a:t> Dimensions: </a:t>
            </a:r>
            <a:r>
              <a:rPr lang="tr-TR" dirty="0">
                <a:sym typeface="Wingdings" panose="05000000000000000000" pitchFamily="2" charset="2"/>
              </a:rPr>
              <a:t>54.6mm x 33mm x 23.05mm </a:t>
            </a:r>
            <a:r>
              <a:rPr lang="tr-TR" b="1" dirty="0">
                <a:sym typeface="Wingdings" panose="05000000000000000000" pitchFamily="2" charset="2"/>
              </a:rPr>
              <a:t>Volume: </a:t>
            </a:r>
            <a:r>
              <a:rPr lang="tr-TR" dirty="0">
                <a:sym typeface="Wingdings" panose="05000000000000000000" pitchFamily="2" charset="2"/>
              </a:rPr>
              <a:t>41531.49 mm3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b="1" dirty="0">
                <a:sym typeface="Wingdings" panose="05000000000000000000" pitchFamily="2" charset="2"/>
              </a:rPr>
              <a:t>Box is designed with margins: </a:t>
            </a:r>
            <a:r>
              <a:rPr lang="tr-TR" dirty="0">
                <a:sym typeface="Wingdings" panose="05000000000000000000" pitchFamily="2" charset="2"/>
              </a:rPr>
              <a:t>64mm x 40mm x 30mm </a:t>
            </a:r>
            <a:r>
              <a:rPr lang="tr-TR" b="1" dirty="0">
                <a:sym typeface="Wingdings" panose="05000000000000000000" pitchFamily="2" charset="2"/>
              </a:rPr>
              <a:t>Volume: </a:t>
            </a:r>
            <a:r>
              <a:rPr lang="tr-TR" dirty="0"/>
              <a:t>76800</a:t>
            </a:r>
            <a:r>
              <a:rPr lang="tr-TR" b="1" dirty="0"/>
              <a:t> </a:t>
            </a:r>
            <a:r>
              <a:rPr lang="tr-TR" dirty="0"/>
              <a:t>mm3  </a:t>
            </a:r>
            <a:r>
              <a:rPr lang="tr-TR" dirty="0">
                <a:solidFill>
                  <a:srgbClr val="FF0000"/>
                </a:solidFill>
              </a:rPr>
              <a:t>(Industrial Design Bonus)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5599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D706D-CB17-4003-9254-7E2D0C2B9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Box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72501-C169-4B67-82E0-FA1E0AF13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094892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Box has screw holes for fiducials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There are 6 opening at bottom side for airflow to output diodes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Box cover is connected with metric 1.5 screws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33D01C6-DBD5-4288-AB3E-571896EB7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480" y="1845734"/>
            <a:ext cx="4812763" cy="397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3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6663-FE90-40D1-833E-B5540EC8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Box Design</a:t>
            </a:r>
          </a:p>
        </p:txBody>
      </p:sp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F3025BF2-2A95-4DAC-89CD-FAB51DBAA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2005"/>
            <a:ext cx="4192172" cy="4270846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EE25A502-357F-4D45-99E6-380C00733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145" y="2042681"/>
            <a:ext cx="4404348" cy="3679873"/>
          </a:xfrm>
          <a:prstGeom prst="rect">
            <a:avLst/>
          </a:prstGeom>
        </p:spPr>
      </p:pic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11C37CCA-607B-42AE-95D4-396CC5871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317" y="2234792"/>
            <a:ext cx="4486275" cy="3295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4705A0-38CF-4E5E-A270-4B0E792383DA}"/>
              </a:ext>
            </a:extLst>
          </p:cNvPr>
          <p:cNvSpPr txBox="1"/>
          <p:nvPr/>
        </p:nvSpPr>
        <p:spPr>
          <a:xfrm>
            <a:off x="900333" y="5819911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Bottom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956319-748D-484F-935D-8595D63C8846}"/>
              </a:ext>
            </a:extLst>
          </p:cNvPr>
          <p:cNvSpPr txBox="1"/>
          <p:nvPr/>
        </p:nvSpPr>
        <p:spPr>
          <a:xfrm>
            <a:off x="4710411" y="5819911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Input 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60610E-9B57-4296-AF48-33556C80BA24}"/>
              </a:ext>
            </a:extLst>
          </p:cNvPr>
          <p:cNvSpPr txBox="1"/>
          <p:nvPr/>
        </p:nvSpPr>
        <p:spPr>
          <a:xfrm>
            <a:off x="9115865" y="5803519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Output View</a:t>
            </a:r>
          </a:p>
        </p:txBody>
      </p:sp>
    </p:spTree>
    <p:extLst>
      <p:ext uri="{BB962C8B-B14F-4D97-AF65-F5344CB8AC3E}">
        <p14:creationId xmlns:p14="http://schemas.microsoft.com/office/powerpoint/2010/main" val="190127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C1C5-C3AA-469A-B7D5-8AC9353B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Box Design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A8AA19CF-AE60-4D5E-BE60-1AD7A31C6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568" y="2014757"/>
            <a:ext cx="5490864" cy="34716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B927AD-3C3B-4A16-9D4E-30C400F0810C}"/>
              </a:ext>
            </a:extLst>
          </p:cNvPr>
          <p:cNvSpPr txBox="1"/>
          <p:nvPr/>
        </p:nvSpPr>
        <p:spPr>
          <a:xfrm>
            <a:off x="4907280" y="5641145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Box with Cover</a:t>
            </a:r>
          </a:p>
        </p:txBody>
      </p:sp>
    </p:spTree>
    <p:extLst>
      <p:ext uri="{BB962C8B-B14F-4D97-AF65-F5344CB8AC3E}">
        <p14:creationId xmlns:p14="http://schemas.microsoft.com/office/powerpoint/2010/main" val="1713709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A9C52-B9AA-463C-9E6F-209B37B1C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Hardware Design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3F666-EFBF-407F-A235-C749FAFE0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Design Rules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Line-Via Currents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Components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Isolation Boundary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Card Material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Copper Thickness</a:t>
            </a:r>
          </a:p>
          <a:p>
            <a:pPr>
              <a:buFont typeface="Arial" panose="020B0604020202020204" pitchFamily="34" charset="0"/>
              <a:buChar char="•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4997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93B59-E112-46C0-82D4-72B9AFCF0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Cost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4D375-4122-4F9B-AC36-FEFAE8062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Component Price: 9.78$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PCB Price: 0.197$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Litz Wire: 3.9$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/>
              <a:t>Total Cost for one PCB: 13.88$  </a:t>
            </a:r>
            <a:r>
              <a:rPr lang="tr-TR" b="1" dirty="0">
                <a:solidFill>
                  <a:srgbClr val="FF0000"/>
                </a:solidFill>
              </a:rPr>
              <a:t>(Cheapest Design Bonus)</a:t>
            </a:r>
          </a:p>
        </p:txBody>
      </p:sp>
    </p:spTree>
    <p:extLst>
      <p:ext uri="{BB962C8B-B14F-4D97-AF65-F5344CB8AC3E}">
        <p14:creationId xmlns:p14="http://schemas.microsoft.com/office/powerpoint/2010/main" val="265908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A8B7-8B8B-450A-B290-8B1CCD80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Martian Power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102FE-66DE-444C-99BE-1ADA885C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Enhanced Simulation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Enhanced Magnetic 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Power Loss and Thermal Calculations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Hardware 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Cost Analysis</a:t>
            </a:r>
          </a:p>
        </p:txBody>
      </p:sp>
    </p:spTree>
    <p:extLst>
      <p:ext uri="{BB962C8B-B14F-4D97-AF65-F5344CB8AC3E}">
        <p14:creationId xmlns:p14="http://schemas.microsoft.com/office/powerpoint/2010/main" val="419122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BAB2-A8C3-47C3-9210-A77F42795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C273A-5453-434B-8445-3137B5792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>
                <a:solidFill>
                  <a:srgbClr val="FF0000"/>
                </a:solidFill>
              </a:rPr>
              <a:t>SPOILER ALERT!</a:t>
            </a:r>
          </a:p>
          <a:p>
            <a:endParaRPr lang="tr-TR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8FB141D-2ED2-4278-91AE-2CAD6AFE8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253" y="2518851"/>
            <a:ext cx="6034454" cy="338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99A9C-AA1E-4083-8534-2A12EC325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Schematic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4D81D-C528-47DC-9C5A-43C0B7BA1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/>
              <a:t>VC Pin: </a:t>
            </a:r>
            <a:r>
              <a:rPr lang="tr-TR" dirty="0"/>
              <a:t>For loop compensation. Datasheet recommends an R-C network to stabilize the operation generally with 20kohm and 220nF. However demo board uses 10kohm and 100nF, and when we compare these two, 10kohm and 100nF R-C networks gives better transient response.</a:t>
            </a:r>
          </a:p>
          <a:p>
            <a:r>
              <a:rPr lang="tr-TR" b="1" dirty="0"/>
              <a:t>IREG/SS Pin: </a:t>
            </a:r>
            <a:r>
              <a:rPr lang="tr-TR" dirty="0"/>
              <a:t>For output current regulation. The formula in the datasheet gives us a 50kohm resistor to regulate output current at 8.33A.</a:t>
            </a:r>
          </a:p>
          <a:p>
            <a:r>
              <a:rPr lang="tr-TR" b="1" dirty="0"/>
              <a:t>TC Pin: </a:t>
            </a:r>
            <a:r>
              <a:rPr lang="tr-TR" dirty="0"/>
              <a:t>For temperature compensation, experimentally adjusted. We have taken demo board value 121kohm and connected to FB pin.</a:t>
            </a:r>
            <a:endParaRPr lang="tr-TR" b="1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4243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64D6-0D7A-4C28-BD70-92B99998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Schematic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2717D-DDC0-44EC-8145-26340A751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260123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We have used inut bypass capacitors to eliminate any possible high frequency noises.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We have used 20 ohm MOSFET gate resistor to limit dI/dt in the gate, for safe switching.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We have used 10kohm gate pull-down resistor for safety.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BEACF-FB18-4FC5-8AE0-345A0FEDB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905" y="1845734"/>
            <a:ext cx="3739914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7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214A48BE-DE61-4D7B-91AD-7884B1C26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09" y="1151865"/>
            <a:ext cx="10435782" cy="455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2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B2291-0058-40E4-BF3E-DCF1BE74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PCB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37C1D-EFF2-4B6C-A29A-E4012BC10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/>
              <a:t>Rules and Validations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According to IPC2221B, 0-15V clearance should be minimum 0.1mm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/>
              <a:t>300-500V</a:t>
            </a:r>
            <a:r>
              <a:rPr lang="tr-TR" dirty="0"/>
              <a:t> should be minimum 2.5mm for bare PCB, </a:t>
            </a:r>
            <a:r>
              <a:rPr lang="tr-TR" b="1" dirty="0"/>
              <a:t>0.8mm for coated PCB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F5204BE-1644-4FFB-A1F7-F36549D34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817" y="3005652"/>
            <a:ext cx="6912366" cy="316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7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70EC-3EDC-4BAE-9325-C7E036B04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PCB Design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8AB288-A6A5-4AF8-8054-289B6F700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74" y="2636833"/>
            <a:ext cx="5083126" cy="3874776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C4572CD-071B-43E1-BCDA-76E78FB7A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906" y="2636833"/>
            <a:ext cx="5002272" cy="3874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AAC95F-D038-43B2-984C-AAB99BEF8108}"/>
              </a:ext>
            </a:extLst>
          </p:cNvPr>
          <p:cNvSpPr txBox="1"/>
          <p:nvPr/>
        </p:nvSpPr>
        <p:spPr>
          <a:xfrm>
            <a:off x="1359877" y="1990502"/>
            <a:ext cx="4389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Input Minimum Line Width: 1.3mm (6.5A)</a:t>
            </a:r>
          </a:p>
          <a:p>
            <a:r>
              <a:rPr lang="tr-TR" dirty="0"/>
              <a:t>(5A Max.)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00968E-8015-4A55-9F69-0DC40704A8F1}"/>
              </a:ext>
            </a:extLst>
          </p:cNvPr>
          <p:cNvSpPr txBox="1"/>
          <p:nvPr/>
        </p:nvSpPr>
        <p:spPr>
          <a:xfrm>
            <a:off x="6702482" y="1990502"/>
            <a:ext cx="4389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Input Minimum Via hole: 0.3mm (3.78A)</a:t>
            </a:r>
          </a:p>
          <a:p>
            <a:r>
              <a:rPr lang="tr-TR" dirty="0"/>
              <a:t>Via’s are used as pairs!</a:t>
            </a:r>
          </a:p>
        </p:txBody>
      </p:sp>
    </p:spTree>
    <p:extLst>
      <p:ext uri="{BB962C8B-B14F-4D97-AF65-F5344CB8AC3E}">
        <p14:creationId xmlns:p14="http://schemas.microsoft.com/office/powerpoint/2010/main" val="51183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5573E-5087-4C24-A304-458C69E8B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PCB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1F8E4-A3D0-4C75-9876-467596983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Design Rule Check</a:t>
            </a:r>
          </a:p>
          <a:p>
            <a:endParaRPr lang="tr-TR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F169473-9FC6-4C95-AB95-847425710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592" y="2681076"/>
            <a:ext cx="88677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9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8865-F4D4-4A98-A2BC-A32961772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2D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62809-A1EB-4EDB-ABD5-A9565E904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17" y="1861743"/>
            <a:ext cx="475488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Two isolated sides (Left: Input, Right:Output)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0.4mm spacing with board borders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/>
              <a:t>Positive and negative terminal markings for safety! </a:t>
            </a:r>
            <a:r>
              <a:rPr lang="tr-TR" b="1" dirty="0">
                <a:solidFill>
                  <a:srgbClr val="FF0000"/>
                </a:solidFill>
              </a:rPr>
              <a:t>(Protection Circuit Bonus)</a:t>
            </a: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41A69B6-03FE-43BD-8683-B9213E3B8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293" y="1845734"/>
            <a:ext cx="6385707" cy="405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6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152</TotalTime>
  <Words>592</Words>
  <Application>Microsoft Office PowerPoint</Application>
  <PresentationFormat>Widescreen</PresentationFormat>
  <Paragraphs>93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Retrospect</vt:lpstr>
      <vt:lpstr>Schematic Design</vt:lpstr>
      <vt:lpstr>Schematic Design</vt:lpstr>
      <vt:lpstr>Schematic Design</vt:lpstr>
      <vt:lpstr>Schematic Design</vt:lpstr>
      <vt:lpstr>PowerPoint Presentation</vt:lpstr>
      <vt:lpstr>PCB Design</vt:lpstr>
      <vt:lpstr>PCB Design</vt:lpstr>
      <vt:lpstr>PCB Design</vt:lpstr>
      <vt:lpstr>2D Design</vt:lpstr>
      <vt:lpstr>2D Design</vt:lpstr>
      <vt:lpstr>2D Design</vt:lpstr>
      <vt:lpstr>2D Design</vt:lpstr>
      <vt:lpstr>2D Design</vt:lpstr>
      <vt:lpstr>2D Design</vt:lpstr>
      <vt:lpstr>2D Design</vt:lpstr>
      <vt:lpstr>3D Design</vt:lpstr>
      <vt:lpstr>3D Design</vt:lpstr>
      <vt:lpstr>3D Design</vt:lpstr>
      <vt:lpstr>3D Design</vt:lpstr>
      <vt:lpstr>3D Design</vt:lpstr>
      <vt:lpstr>3D Design</vt:lpstr>
      <vt:lpstr>3D Design</vt:lpstr>
      <vt:lpstr>Box Design</vt:lpstr>
      <vt:lpstr>Box Design</vt:lpstr>
      <vt:lpstr>Box Design</vt:lpstr>
      <vt:lpstr>Hardware Design Conclusion</vt:lpstr>
      <vt:lpstr>Cost Analysis</vt:lpstr>
      <vt:lpstr>Martian Power Solutions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Schematic Design</dc:title>
  <dc:creator>Ceyhun Koç</dc:creator>
  <cp:lastModifiedBy>Ceyhun Koç</cp:lastModifiedBy>
  <cp:revision>16</cp:revision>
  <dcterms:created xsi:type="dcterms:W3CDTF">2021-05-06T19:12:26Z</dcterms:created>
  <dcterms:modified xsi:type="dcterms:W3CDTF">2021-07-11T19:54:59Z</dcterms:modified>
</cp:coreProperties>
</file>